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8" r:id="rId2"/>
    <p:sldId id="358" r:id="rId3"/>
    <p:sldId id="559" r:id="rId4"/>
    <p:sldId id="560" r:id="rId5"/>
    <p:sldId id="588" r:id="rId6"/>
    <p:sldId id="580" r:id="rId7"/>
    <p:sldId id="577" r:id="rId8"/>
    <p:sldId id="578" r:id="rId9"/>
    <p:sldId id="595" r:id="rId10"/>
    <p:sldId id="532" r:id="rId11"/>
    <p:sldId id="561" r:id="rId12"/>
    <p:sldId id="581" r:id="rId13"/>
    <p:sldId id="534" r:id="rId14"/>
    <p:sldId id="543" r:id="rId15"/>
    <p:sldId id="536" r:id="rId16"/>
    <p:sldId id="537" r:id="rId17"/>
    <p:sldId id="579" r:id="rId18"/>
    <p:sldId id="538" r:id="rId19"/>
    <p:sldId id="526" r:id="rId20"/>
    <p:sldId id="593" r:id="rId21"/>
    <p:sldId id="539" r:id="rId22"/>
    <p:sldId id="527" r:id="rId23"/>
    <p:sldId id="540" r:id="rId24"/>
    <p:sldId id="563" r:id="rId25"/>
    <p:sldId id="583" r:id="rId26"/>
    <p:sldId id="582" r:id="rId27"/>
    <p:sldId id="531" r:id="rId28"/>
    <p:sldId id="584" r:id="rId29"/>
    <p:sldId id="529" r:id="rId30"/>
    <p:sldId id="585" r:id="rId31"/>
    <p:sldId id="586" r:id="rId32"/>
    <p:sldId id="590" r:id="rId33"/>
    <p:sldId id="591" r:id="rId34"/>
    <p:sldId id="592" r:id="rId35"/>
    <p:sldId id="596" r:id="rId36"/>
    <p:sldId id="521" r:id="rId37"/>
    <p:sldId id="522" r:id="rId38"/>
    <p:sldId id="523" r:id="rId39"/>
    <p:sldId id="565" r:id="rId40"/>
    <p:sldId id="567" r:id="rId41"/>
    <p:sldId id="587" r:id="rId42"/>
    <p:sldId id="546" r:id="rId43"/>
    <p:sldId id="525" r:id="rId44"/>
    <p:sldId id="589" r:id="rId45"/>
    <p:sldId id="566" r:id="rId46"/>
    <p:sldId id="547" r:id="rId47"/>
    <p:sldId id="548" r:id="rId48"/>
    <p:sldId id="549" r:id="rId49"/>
    <p:sldId id="550" r:id="rId50"/>
    <p:sldId id="555" r:id="rId51"/>
    <p:sldId id="575" r:id="rId52"/>
    <p:sldId id="597" r:id="rId53"/>
    <p:sldId id="551" r:id="rId54"/>
    <p:sldId id="552" r:id="rId55"/>
    <p:sldId id="533" r:id="rId56"/>
    <p:sldId id="574" r:id="rId57"/>
    <p:sldId id="594" r:id="rId58"/>
    <p:sldId id="553" r:id="rId59"/>
    <p:sldId id="554" r:id="rId60"/>
    <p:sldId id="598" r:id="rId61"/>
    <p:sldId id="568" r:id="rId62"/>
    <p:sldId id="570" r:id="rId63"/>
    <p:sldId id="557" r:id="rId64"/>
    <p:sldId id="569" r:id="rId65"/>
    <p:sldId id="558" r:id="rId66"/>
    <p:sldId id="571" r:id="rId67"/>
    <p:sldId id="572" r:id="rId68"/>
    <p:sldId id="599" r:id="rId69"/>
    <p:sldId id="600" r:id="rId70"/>
    <p:sldId id="573" r:id="rId71"/>
    <p:sldId id="514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13"/>
    <p:restoredTop sz="95091"/>
  </p:normalViewPr>
  <p:slideViewPr>
    <p:cSldViewPr snapToGrid="0">
      <p:cViewPr>
        <p:scale>
          <a:sx n="51" d="100"/>
          <a:sy n="51" d="100"/>
        </p:scale>
        <p:origin x="608" y="1120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2E3F-4D1A-7140-B620-2C45B8BB30C7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131EE-7315-AF4F-877A-43FABC0B06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8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801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6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0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3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3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68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5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7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6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C881-09B5-8A7F-0B5D-FB83580D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BEFB1-4739-40CF-14BB-F558181D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62CDA-E29C-2014-FD6E-7465D071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B480C-9961-9BD8-5F64-6775F18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5A26E3-6CB6-E358-6554-4B7C011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EBCE3-CDBA-F99A-27C2-F749352B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0AF2-A974-BECC-3812-DB8BA4FB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EFA4F-1E0A-C6CD-8E9C-E713B7DF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01DDB-96FC-B336-47B0-1C15BF12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4EA78-2239-B226-C4E6-A57FE536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5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73593-847D-81B8-1AF0-2C8B5746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5A3E4-78A6-8377-5724-9C619F7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44983-AB6F-1EF7-39EE-2F8F701D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D4F1F1-BEAD-FC02-F8C5-D8E05049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A6A87-E628-A951-131A-1840082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8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626727" y="-1234845"/>
            <a:ext cx="13703141" cy="102709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000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B5C4-B7F3-2B80-6281-0B57C7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6565-0FE8-C6FC-B61F-416D2025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E0AEE-D8FD-7A86-5103-63CD0C97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DD9B6-FB7D-ECE6-CEEA-443B7F9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C9FB9-8DBB-2D06-D640-2B77CF4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1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6C72F-DF32-EAC3-4A89-596F24C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7750F-D31B-1DC2-D9CE-2D460744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C1073-E5F9-C217-B8E7-79FDB32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D9897-C6AC-531E-4BAE-01560A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96CEF-26BB-EE70-D915-AA54CC3F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89CF-F713-C689-F835-BF26A97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EB8E7-B929-B0A6-F32B-52615E3DB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78EE21-6601-3370-490B-4F7115EE3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6B80B-CB2F-20E4-3936-7FDC4C1F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924FA-8C55-E450-9E3B-69657F88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4D585-ABE9-7D4C-9C49-1C98442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DE3C-6FE4-1B79-0202-BEFE38C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B5FB70-FD39-F393-F1CD-8882F5A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FE2AD5-EEEF-6DD4-9B1C-1373CB95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8BE35-7EB0-E796-3A42-9A14495B4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102AA0-B30B-CC90-9C49-F8737441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13CDF-8D2C-C6A7-9F6E-DCEA7FDA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DE645-D0C5-9349-20E8-FA2F617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AEC469-04EE-9288-173B-B2A7B369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40433-81E2-B0DC-A8F6-D07A5A5A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5D36-DC4C-81D8-1A8E-C349EC1C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4DF7F2-3028-F2BE-0635-89A11DE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DEA41-1DB6-CD28-55FC-1BAE5BE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3435B-6462-F362-A0E5-05DB41C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5EA8B-F156-AC5F-9F01-7CC9052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841AF-EE87-CAB6-A768-940032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C27F-A522-941E-0A5F-787B908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A1B-94FB-9DBE-AB4A-DEB73181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394E2-5D9E-392D-F263-460143A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EAF73-EAA6-3BCE-6155-10DF4F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36815-BAA3-F772-3E4C-3DDE7564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88B9E7-7710-4FD3-0148-42538F94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8CED7-D522-D55A-B40D-36E2E47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6C63E0-E96A-B2DF-5CD5-CDFBCA07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D230D-76D8-DA40-9EB8-C549EE65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AE63C-2D22-5A7A-819C-FAB0FDA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9C5E46-CF31-9969-1489-D9223FA3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2F604-387C-4063-E220-DA9B73C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6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1F172-21CE-44C1-CE2F-1FFB7070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DAD39-3325-8BE4-B798-60A3323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6D04-7A05-48A4-DD29-C571284B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E4D8A-03B7-EECD-8662-5CB3E6CDD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168FD-0811-BEF7-CD19-82413859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2852089" y="1733294"/>
            <a:ext cx="6304611" cy="98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8000" spc="0" dirty="0"/>
              <a:t>Spring AOP</a:t>
            </a:r>
          </a:p>
        </p:txBody>
      </p:sp>
      <p:pic>
        <p:nvPicPr>
          <p:cNvPr id="888" name="logo_sber_white.png" descr="logo_sber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21" y="857250"/>
            <a:ext cx="1152923" cy="315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774700" y="5891645"/>
            <a:ext cx="762000" cy="428625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622C837A-33A5-A832-248F-39D3D20394B4}"/>
              </a:ext>
            </a:extLst>
          </p:cNvPr>
          <p:cNvSpPr txBox="1"/>
          <p:nvPr/>
        </p:nvSpPr>
        <p:spPr>
          <a:xfrm>
            <a:off x="2826689" y="3335156"/>
            <a:ext cx="6304611" cy="180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000" spc="0" dirty="0"/>
              <a:t>Все о нем слышали и знают,</a:t>
            </a:r>
            <a:r>
              <a:rPr lang="en-US" sz="4000" spc="0" dirty="0"/>
              <a:t> </a:t>
            </a:r>
            <a:r>
              <a:rPr lang="ru-RU" sz="4000" spc="0" dirty="0"/>
              <a:t>но часто ли его используют на самом деле?</a:t>
            </a:r>
            <a:endParaRPr lang="en-US" sz="4000" spc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77546" y="1844094"/>
            <a:ext cx="93228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Transactional</a:t>
            </a:r>
            <a:r>
              <a:rPr lang="ru-RU" sz="40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Выполнение перехватывается при помощи 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AnnotationTransactionalAspect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создание и откат транзакций.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43815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Зачем же нам понадобились аспекты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41533471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8357" y="2480199"/>
            <a:ext cx="9322846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Посмотрим, как обычно выглядят наши контроллеры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1886571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361911"/>
            <a:ext cx="66166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Так 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выглядели наши контроллеры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43D55-96CD-2139-99DE-FBADB792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9" y="1844094"/>
            <a:ext cx="11665988" cy="39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56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4DB2C-367F-5499-D443-39533A52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162051"/>
            <a:ext cx="7277100" cy="4851400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6CBBCDC3-21D5-562F-64E6-4265F15554DD}"/>
              </a:ext>
            </a:extLst>
          </p:cNvPr>
          <p:cNvSpPr txBox="1"/>
          <p:nvPr/>
        </p:nvSpPr>
        <p:spPr>
          <a:xfrm>
            <a:off x="3168667" y="3504767"/>
            <a:ext cx="661666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4400" b="1" kern="100" dirty="0"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OK?...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031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469678" y="1423467"/>
            <a:ext cx="4490644" cy="4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Внедрили свою аннотацию</a:t>
            </a:r>
            <a:endParaRPr lang="ru-RU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796B0-4FD7-0195-3835-358733A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59379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415469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Ввели </a:t>
            </a:r>
            <a:r>
              <a:rPr lang="ru-RU" sz="28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пойнткат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считывающий аннотацию с метода или класса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CB5E97-6948-890F-24EB-1646ED8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5" y="1810449"/>
            <a:ext cx="11836490" cy="41693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DDFC2A-609F-B9B5-25DF-E3ABDD246900}"/>
              </a:ext>
            </a:extLst>
          </p:cNvPr>
          <p:cNvSpPr/>
          <p:nvPr/>
        </p:nvSpPr>
        <p:spPr>
          <a:xfrm>
            <a:off x="1511300" y="3571102"/>
            <a:ext cx="1323546" cy="34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53147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24000" y="2122890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 algn="ctr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Срез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pointcut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точек соединения, к которым будет применяться аспект.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4988228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958501" y="1205927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начало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6E17C-ECE3-0BD9-285D-5045EDC6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90260"/>
            <a:ext cx="11099800" cy="547355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9FF336-0096-DE69-98CD-04367E1486EF}"/>
              </a:ext>
            </a:extLst>
          </p:cNvPr>
          <p:cNvSpPr/>
          <p:nvPr/>
        </p:nvSpPr>
        <p:spPr>
          <a:xfrm>
            <a:off x="1536700" y="2929467"/>
            <a:ext cx="1003300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79845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Before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Before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 данного типа запускаются перед выполнением целевых методов.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AA31DA3E-D989-0CCD-D041-1E4382398118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8567D-9DF5-3785-4EF0-1123AC03640B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1058-7026-C760-DD81-B8B0C520BE13}"/>
              </a:ext>
            </a:extLst>
          </p:cNvPr>
          <p:cNvSpPr txBox="1"/>
          <p:nvPr/>
        </p:nvSpPr>
        <p:spPr>
          <a:xfrm>
            <a:off x="4287480" y="3809257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375C83CA-45E1-F865-2B8F-4B4CB90834AD}"/>
              </a:ext>
            </a:extLst>
          </p:cNvPr>
          <p:cNvSpPr/>
          <p:nvPr/>
        </p:nvSpPr>
        <p:spPr>
          <a:xfrm>
            <a:off x="6498187" y="303762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520D-FC4D-337F-2C30-86F57DCEF6E3}"/>
              </a:ext>
            </a:extLst>
          </p:cNvPr>
          <p:cNvSpPr txBox="1"/>
          <p:nvPr/>
        </p:nvSpPr>
        <p:spPr>
          <a:xfrm>
            <a:off x="6706676" y="3178308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6810C5-54ED-029C-AF65-A17C76B0C90C}"/>
              </a:ext>
            </a:extLst>
          </p:cNvPr>
          <p:cNvSpPr/>
          <p:nvPr/>
        </p:nvSpPr>
        <p:spPr>
          <a:xfrm>
            <a:off x="4705933" y="2278251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@Before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0404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Что такое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40242" y="1844094"/>
            <a:ext cx="89545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АОП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sz="32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аспектно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-ориентированное программирование — это 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парадигма программирования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направленная внедрение сквозной-кросс функциональности в существующее приложение. 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95954" y="1168954"/>
            <a:ext cx="9322846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4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Совет(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advice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код, который выполняется в определённые моменты времени, указанные в точке соединения.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7759155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14035" y="1245348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конец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2F775-E43B-45C3-5AD8-28F2323A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" y="1464556"/>
            <a:ext cx="11366594" cy="454889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2C6FC-44C0-0203-1CD7-9FF2C9C04EE2}"/>
              </a:ext>
            </a:extLst>
          </p:cNvPr>
          <p:cNvSpPr/>
          <p:nvPr/>
        </p:nvSpPr>
        <p:spPr>
          <a:xfrm>
            <a:off x="1403964" y="2858935"/>
            <a:ext cx="660810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62035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 After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советы, которые выполняются после завершения выполнения целевых методов.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AA63FD4E-9E39-CE55-2E11-6B4DDB7734D3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D83CC7-F259-EF23-71E0-47B8DBE51A68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E5BD-D7E8-71DC-292D-00111B01893E}"/>
              </a:ext>
            </a:extLst>
          </p:cNvPr>
          <p:cNvSpPr txBox="1"/>
          <p:nvPr/>
        </p:nvSpPr>
        <p:spPr>
          <a:xfrm>
            <a:off x="4734640" y="3701334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C35F2903-5957-0C65-FF16-841FC9951BB7}"/>
              </a:ext>
            </a:extLst>
          </p:cNvPr>
          <p:cNvSpPr/>
          <p:nvPr/>
        </p:nvSpPr>
        <p:spPr>
          <a:xfrm>
            <a:off x="4385744" y="2978365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438-BBF7-F209-5717-A929208CF92A}"/>
              </a:ext>
            </a:extLst>
          </p:cNvPr>
          <p:cNvSpPr txBox="1"/>
          <p:nvPr/>
        </p:nvSpPr>
        <p:spPr>
          <a:xfrm>
            <a:off x="2682727" y="3165224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C135AB-8D16-24E4-19D0-CAB809127779}"/>
              </a:ext>
            </a:extLst>
          </p:cNvPr>
          <p:cNvSpPr/>
          <p:nvPr/>
        </p:nvSpPr>
        <p:spPr>
          <a:xfrm>
            <a:off x="2593490" y="2218993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@After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48847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812231" y="1334070"/>
            <a:ext cx="5950769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 стало чище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BD513-1748-E751-FC36-70EF66FD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9" y="2123014"/>
            <a:ext cx="11199201" cy="32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01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Ключевой вопрос – зачем?</a:t>
            </a:r>
          </a:p>
          <a:p>
            <a:pPr algn="ctr"/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100 методов в контроллерах 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минус 200 строк в коде.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Плюс одна аннотация над контроллером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0627611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64201-4F30-DE7A-CF2E-86F391A9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32" y="1173594"/>
            <a:ext cx="7257535" cy="48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2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851649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Логирование исключений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Логирование контроллеров отлично себя показало, и мы решили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расширить функционал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76773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58441" y="1844094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Controller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Advice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общих задач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контроллеров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исключения, коды ошибок в ответе.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Попробуем </a:t>
            </a:r>
            <a:r>
              <a:rPr lang="ru-RU" sz="36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кастомизировать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обработку ошибок в сервисном слое.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6386488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1326F-2A92-91F6-4DD1-EB41D31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68" y="1415469"/>
            <a:ext cx="12192000" cy="467940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569FF98-0FE7-6BD2-9700-BDFBB100F4F6}"/>
              </a:ext>
            </a:extLst>
          </p:cNvPr>
          <p:cNvSpPr/>
          <p:nvPr/>
        </p:nvSpPr>
        <p:spPr>
          <a:xfrm>
            <a:off x="1341121" y="2858935"/>
            <a:ext cx="1943946" cy="358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9FBBD6-FA0D-69A3-1F6F-0DB242F1466D}"/>
              </a:ext>
            </a:extLst>
          </p:cNvPr>
          <p:cNvSpPr/>
          <p:nvPr/>
        </p:nvSpPr>
        <p:spPr>
          <a:xfrm>
            <a:off x="7422726" y="2842629"/>
            <a:ext cx="2470573" cy="40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50005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575210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b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AfterThrowing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исключения.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0FFC8D7-68B0-595E-940E-108D6A0ACA3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E20285A-2967-5A97-5709-DD55E52EA4CD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1FC6-1E31-4BD7-3CE2-A6411C7D3C91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E9B3BAD4-9A86-48E9-EAC7-FEA5805F8353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3506-EEAD-48B4-0426-180EE0A538F8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0022D-C955-FB75-2285-370E2350E2EB}"/>
              </a:ext>
            </a:extLst>
          </p:cNvPr>
          <p:cNvSpPr/>
          <p:nvPr/>
        </p:nvSpPr>
        <p:spPr>
          <a:xfrm>
            <a:off x="1831489" y="2366841"/>
            <a:ext cx="6249830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AfterThrowing</a:t>
            </a:r>
            <a:endParaRPr lang="ru-RU" sz="3600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1AF0BD2-3FA1-3014-541F-BCC673C4676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0575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Какую задачу решает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74677" y="1844094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Задача АОП – внедрение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сквозной функциональности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в приложение,</a:t>
            </a:r>
          </a:p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Позволяет экономить время внедрению общих функций в бизнес-логику.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2177A8-66D0-201F-7A8F-1DA54DA0B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0246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71600" y="1844094"/>
            <a:ext cx="9322846" cy="392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Здесь мы </a:t>
            </a:r>
            <a:r>
              <a:rPr lang="ru-RU" sz="36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перехватываем исключение, не только в основном методе, помеченном аннотацией, но и из приватных методов вызванных в основном методе. Не требуется использовать </a:t>
            </a:r>
            <a:r>
              <a:rPr lang="en-US" sz="36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self inject.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47824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59147" y="2512394"/>
            <a:ext cx="860506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Наши лямбды стали чище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никакого </a:t>
            </a:r>
            <a:r>
              <a:rPr lang="ru-RU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логирующего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кода. 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85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36700" y="1222395"/>
            <a:ext cx="8605069" cy="479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44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проксирования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Spring AOP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использует </a:t>
            </a:r>
            <a:r>
              <a:rPr lang="en-US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SGlib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создавая прокси, что в рамках небольшого проекта практически никак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 сказалось на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8267944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780765" y="1710163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Однако при использовании большого количества аспектов (несколько тысяч)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может упасть.</a:t>
            </a:r>
          </a:p>
        </p:txBody>
      </p:sp>
    </p:spTree>
    <p:extLst>
      <p:ext uri="{BB962C8B-B14F-4D97-AF65-F5344CB8AC3E}">
        <p14:creationId xmlns:p14="http://schemas.microsoft.com/office/powerpoint/2010/main" val="19835300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780765" y="1710163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В таких случаях подойдет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на этапе компиляции при использовании </a:t>
            </a:r>
            <a:r>
              <a:rPr lang="en-US" sz="44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cs typeface="Times New Roman" panose="02020603050405020304" pitchFamily="18" charset="0"/>
              </a:rPr>
              <a:t>A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spectJ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компилятора.</a:t>
            </a:r>
          </a:p>
        </p:txBody>
      </p:sp>
    </p:spTree>
    <p:extLst>
      <p:ext uri="{BB962C8B-B14F-4D97-AF65-F5344CB8AC3E}">
        <p14:creationId xmlns:p14="http://schemas.microsoft.com/office/powerpoint/2010/main" val="359471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Немного теории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32454" y="2362754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Вплетение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связывания аспектов с другими объектами для создания прокси-объектов.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501162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Compile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528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</a:t>
            </a:r>
            <a:r>
              <a:rPr lang="en-US" sz="3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во время компиляции(</a:t>
            </a:r>
            <a:r>
              <a:rPr lang="en-US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AspectJ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Высокая производительность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Применение ко всем классам (финальные классы и статические методы).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Необходимость использования специального компилятора 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Усложнение процесса сборки проекта.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488440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Classloader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177786"/>
            <a:ext cx="9322846" cy="503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на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уровне загрузчика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Позволяет применять аспекты без изменения процесса сборки.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Можно управлять аспектами на уровне загрузки классов.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Меньшая производительность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0753217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CGlib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weathing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052413"/>
            <a:ext cx="9322846" cy="55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внедрения через 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SGlib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Простота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 требует лишних инструментов.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 конфигурируется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Ограниченная поддержка (финальные классы)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Небольшая потеря производительности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345940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647152" y="1844094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Как на этапе разработки быстро оценить в первом приближении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метода</a:t>
            </a:r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68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Кто знает про аспекты и их механизмы?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23478363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537063" y="1844094"/>
            <a:ext cx="8605069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Но почему не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Или какой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-нибудь другой плагин?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97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806165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прекрасно справится с бенчем обычного объекта, но если мы используем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, его настройка сильно усложняется 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65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74E6B-0D93-93D7-646C-6B0A11E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6" y="191529"/>
            <a:ext cx="11469948" cy="730147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E8C7D6-ECE3-ABFD-53E2-5EE4D441AB47}"/>
              </a:ext>
            </a:extLst>
          </p:cNvPr>
          <p:cNvSpPr/>
          <p:nvPr/>
        </p:nvSpPr>
        <p:spPr>
          <a:xfrm>
            <a:off x="1955595" y="1857825"/>
            <a:ext cx="897964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17928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26154" y="509219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Around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и до и после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joinpoint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FD40884-D1C4-F59F-2257-CE905EAB4578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B7B0A5-6833-E747-9CB6-78F436EC62A1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3B8C-2855-4395-F031-918E7924D1D9}"/>
              </a:ext>
            </a:extLst>
          </p:cNvPr>
          <p:cNvSpPr txBox="1"/>
          <p:nvPr/>
        </p:nvSpPr>
        <p:spPr>
          <a:xfrm>
            <a:off x="3972640" y="3508905"/>
            <a:ext cx="250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Proceed </a:t>
            </a:r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21828A3E-1194-0408-DFE8-960DABF4B34C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79C1-7610-5EC0-AA60-FFC6A8EE3ACB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47FCCC-4777-7120-36A9-3C4EF1B319B4}"/>
              </a:ext>
            </a:extLst>
          </p:cNvPr>
          <p:cNvSpPr/>
          <p:nvPr/>
        </p:nvSpPr>
        <p:spPr>
          <a:xfrm>
            <a:off x="1831489" y="2366841"/>
            <a:ext cx="73252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@Around</a:t>
            </a:r>
            <a:endParaRPr lang="ru-RU" sz="3600" dirty="0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EFBD2B2B-32B0-9408-4068-B41F40485995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>
            <a:extLst>
              <a:ext uri="{FF2B5EF4-FFF2-40B4-BE49-F238E27FC236}">
                <a16:creationId xmlns:a16="http://schemas.microsoft.com/office/drawing/2014/main" id="{19E8FF87-ECDF-8102-4391-1E9A01D1FB91}"/>
              </a:ext>
            </a:extLst>
          </p:cNvPr>
          <p:cNvSpPr/>
          <p:nvPr/>
        </p:nvSpPr>
        <p:spPr>
          <a:xfrm>
            <a:off x="6915500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5880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806165" y="1844094"/>
            <a:ext cx="8605069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/>
              </a:rPr>
              <a:t>Advice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@Around </a:t>
            </a:r>
            <a:r>
              <a:rPr lang="ru-RU" sz="4400" b="1" dirty="0">
                <a:solidFill>
                  <a:schemeClr val="bg1"/>
                </a:solidFill>
                <a:latin typeface="Helvetica"/>
              </a:rPr>
              <a:t>отлично подошел нам для такого незамысловатого бенчмарка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36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4855D-BFA7-F11E-4F6A-89BCEFC5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14515"/>
            <a:ext cx="8999946" cy="5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16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005708" y="2507978"/>
            <a:ext cx="7887592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А теперь попробуем сделать что-нибудь полезное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30586772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Предположим, что у нас есть следующий метод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C5847-39B9-69AB-0949-52A89D0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2169722"/>
            <a:ext cx="13226731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658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222493"/>
            <a:ext cx="10693399" cy="19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Метод </a:t>
            </a:r>
            <a:r>
              <a:rPr lang="ru-RU" sz="4400" b="1" spc="0" dirty="0"/>
              <a:t>создает</a:t>
            </a:r>
            <a:r>
              <a:rPr lang="ru-RU" sz="4400" spc="0" dirty="0">
                <a:solidFill>
                  <a:schemeClr val="bg1"/>
                </a:solidFill>
              </a:rPr>
              <a:t> определенные задачи, принимает </a:t>
            </a:r>
            <a:r>
              <a:rPr lang="ru-RU" sz="4400" b="1" spc="0" dirty="0"/>
              <a:t>список отделов</a:t>
            </a:r>
            <a:r>
              <a:rPr lang="ru-RU" sz="4400" spc="0" dirty="0">
                <a:solidFill>
                  <a:schemeClr val="bg1"/>
                </a:solidFill>
              </a:rPr>
              <a:t>, для которых нужно создать задачи, и отдел, </a:t>
            </a:r>
            <a:r>
              <a:rPr lang="ru-RU" sz="4400" b="1" spc="0" dirty="0"/>
              <a:t>инициировавший</a:t>
            </a:r>
            <a:r>
              <a:rPr lang="ru-RU" sz="4400" spc="0" dirty="0">
                <a:solidFill>
                  <a:schemeClr val="bg1"/>
                </a:solidFill>
              </a:rPr>
              <a:t> задачу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817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985505"/>
            <a:ext cx="10693399" cy="24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В какой то момент мы решили, что </a:t>
            </a:r>
            <a:r>
              <a:rPr lang="ru-RU" sz="4400" b="1" spc="0" dirty="0"/>
              <a:t>не все отделы могут создавать другим отделам задачи</a:t>
            </a:r>
            <a:r>
              <a:rPr lang="ru-RU" sz="4400" spc="0" dirty="0">
                <a:solidFill>
                  <a:schemeClr val="bg1"/>
                </a:solidFill>
              </a:rPr>
              <a:t>, а некоторые - только некоторым. Но вызов метода уже раскидан по коду.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167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946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  <a:p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2D33324A-F539-3D71-8510-B76384D6C3CD}"/>
              </a:ext>
            </a:extLst>
          </p:cNvPr>
          <p:cNvSpPr txBox="1"/>
          <p:nvPr/>
        </p:nvSpPr>
        <p:spPr>
          <a:xfrm>
            <a:off x="1511300" y="1238800"/>
            <a:ext cx="89545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Для тех, кто хочет углубиться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04137A-74B7-1DA7-8A3F-A03091C7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2957"/>
            <a:ext cx="2679700" cy="267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FEFFD6-EFC6-9FA1-9357-45F6446B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492957"/>
            <a:ext cx="2679700" cy="2679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71C683-DA0F-7E66-0BF1-955DABC2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0" y="2492957"/>
            <a:ext cx="267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48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696468"/>
            <a:ext cx="10693399" cy="103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У нас есть </a:t>
            </a:r>
            <a:r>
              <a:rPr lang="ru-RU" sz="4400" b="1" spc="0" dirty="0"/>
              <a:t>таблица с разрешениями</a:t>
            </a:r>
            <a:r>
              <a:rPr lang="ru-RU" sz="4400" spc="0" dirty="0">
                <a:solidFill>
                  <a:schemeClr val="bg1"/>
                </a:solidFill>
              </a:rPr>
              <a:t>, и </a:t>
            </a:r>
            <a:r>
              <a:rPr lang="ru-RU" sz="4400" b="1" spc="0" dirty="0"/>
              <a:t>сервис</a:t>
            </a:r>
            <a:r>
              <a:rPr lang="ru-RU" sz="4400" spc="0" dirty="0">
                <a:solidFill>
                  <a:schemeClr val="bg1"/>
                </a:solidFill>
              </a:rPr>
              <a:t>, выполняющий их расчет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2787799"/>
            <a:ext cx="10693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Но почему просто не внедрить эту логику в </a:t>
            </a:r>
            <a:r>
              <a:rPr lang="ru-RU" sz="4000" b="1" spc="0" dirty="0"/>
              <a:t>вызывающий код?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104702157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1864470"/>
            <a:ext cx="10693399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узнали, что данная функция требуется только на запуске проекта, и потом ее необходимо будет убрать. </a:t>
            </a:r>
            <a:r>
              <a:rPr lang="ru-RU" sz="4000" b="1" spc="0" dirty="0"/>
              <a:t>Убрали аспект – исчезла функциональность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26713936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dgehog-in-a-fog-got-lost">
            <a:hlinkClick r:id="" action="ppaction://media"/>
            <a:extLst>
              <a:ext uri="{FF2B5EF4-FFF2-40B4-BE49-F238E27FC236}">
                <a16:creationId xmlns:a16="http://schemas.microsoft.com/office/drawing/2014/main" id="{6102B61C-5F73-CA32-DC8E-273F7C951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894" y="1024877"/>
            <a:ext cx="6246561" cy="4988573"/>
          </a:xfrm>
          <a:prstGeom prst="rect">
            <a:avLst/>
          </a:prstGeom>
        </p:spPr>
      </p:pic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453502"/>
            <a:ext cx="10693399" cy="5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Ищем решение 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3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7B56D-CABC-F8AA-6A5F-15AAEFB2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94" y="965754"/>
            <a:ext cx="7524206" cy="55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442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Spring Security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556692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PreAuthorize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и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PostAuthorize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аннотации используются в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 Security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выражения условий доступа до или после выполнения метода, соответственно, но нам они не подойдут.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25950870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480023"/>
            <a:ext cx="10693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не используем </a:t>
            </a:r>
            <a:r>
              <a:rPr lang="en-US" sz="4000" b="1" spc="0" dirty="0"/>
              <a:t>Spring Security </a:t>
            </a:r>
            <a:r>
              <a:rPr lang="ru-RU" sz="4000" b="1" spc="0" dirty="0">
                <a:solidFill>
                  <a:schemeClr val="bg1"/>
                </a:solidFill>
              </a:rPr>
              <a:t>на проекте, и подключать его ради этого посчитали нецелесообразным.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4234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1844094"/>
            <a:ext cx="9931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Более того, рамках отдельно взятого </a:t>
            </a:r>
            <a:r>
              <a:rPr lang="ru-RU" sz="4000" b="1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4000" b="1" spc="0" dirty="0">
                <a:solidFill>
                  <a:schemeClr val="bg1"/>
                </a:solidFill>
              </a:rPr>
              <a:t> БД может не быть вообще, и нам негде будет хранить служебные таблицы.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9300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Создадим специальный </a:t>
            </a:r>
            <a:r>
              <a:rPr lang="en-US" sz="3200" spc="0" dirty="0">
                <a:solidFill>
                  <a:schemeClr val="bg1"/>
                </a:solidFill>
              </a:rPr>
              <a:t>pointcut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8E61-D8AE-0FE9-CC24-C1B745D3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31" y="1515325"/>
            <a:ext cx="12262662" cy="42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70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DB5BA-7190-CDF3-AC2B-33798E4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" y="1251935"/>
            <a:ext cx="12001505" cy="5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04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511300" y="2269708"/>
            <a:ext cx="8954546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Мы используем аспекты постоянно в своей работе неявно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755589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151872"/>
            <a:ext cx="9931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Отлично, когда функциональность нужно будет удалить, потребуется удалить </a:t>
            </a:r>
            <a:r>
              <a:rPr lang="ru-RU" sz="4000" b="1" spc="0" dirty="0"/>
              <a:t>всего лишь один класс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217966904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71614-21D7-4E85-9315-C5684FE4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183434"/>
            <a:ext cx="4978400" cy="5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46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Плюсы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905000" y="1586338"/>
            <a:ext cx="8310153" cy="374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Главные плюсы использования аспектов аспектов – чистота кода и возможность внедрения единой функциональности сразу на большом количестве объектов.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19443422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233801"/>
            <a:ext cx="10693399" cy="239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Быстродействие</a:t>
            </a:r>
            <a:r>
              <a:rPr lang="ru-RU" sz="3600" b="1" spc="0" dirty="0">
                <a:solidFill>
                  <a:schemeClr val="bg1"/>
                </a:solidFill>
              </a:rPr>
              <a:t> – разница в исполнении методов – </a:t>
            </a:r>
            <a:r>
              <a:rPr lang="ru-RU" sz="3600" b="1" spc="0" dirty="0"/>
              <a:t>от микро до миллисекунд</a:t>
            </a:r>
            <a:r>
              <a:rPr lang="ru-RU" sz="3600" b="1" spc="0" dirty="0">
                <a:solidFill>
                  <a:schemeClr val="bg1"/>
                </a:solidFill>
              </a:rPr>
              <a:t>. В рамках </a:t>
            </a:r>
            <a:r>
              <a:rPr lang="ru-RU" sz="3600" b="1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3600" b="1" spc="0" dirty="0">
                <a:solidFill>
                  <a:schemeClr val="bg1"/>
                </a:solidFill>
              </a:rPr>
              <a:t> изменение производительности – не существенно.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8494034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172246"/>
            <a:ext cx="10693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Конечно, если вы пишете </a:t>
            </a:r>
            <a:r>
              <a:rPr lang="ru-RU" sz="4000" b="1" spc="0" dirty="0" err="1">
                <a:solidFill>
                  <a:schemeClr val="bg1"/>
                </a:solidFill>
              </a:rPr>
              <a:t>высконагруженный</a:t>
            </a:r>
            <a:r>
              <a:rPr lang="ru-RU" sz="4000" b="1" spc="0" dirty="0">
                <a:solidFill>
                  <a:schemeClr val="bg1"/>
                </a:solidFill>
              </a:rPr>
              <a:t> сервис, и перехватов будет более 10000, просадка производительности </a:t>
            </a:r>
            <a:r>
              <a:rPr lang="ru-RU" sz="4000" b="1" spc="0" dirty="0"/>
              <a:t>будет заметна.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269834625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17601" y="2146161"/>
            <a:ext cx="10693399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Сложность сопровождения</a:t>
            </a:r>
            <a:r>
              <a:rPr lang="ru-RU" sz="3600" b="1" spc="0" dirty="0">
                <a:solidFill>
                  <a:schemeClr val="bg1"/>
                </a:solidFill>
              </a:rPr>
              <a:t> – код и поведение программы становится не интуитивным.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33083936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21889" y="2506626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/>
              <a:t>Так почему же многие слышали об аспектах, но не используют их? 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5463641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15187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Некоторые считают, что внедрение неочевидной логики в приложение </a:t>
            </a:r>
            <a:r>
              <a:rPr lang="ru-RU" sz="4000" b="1" spc="0" dirty="0"/>
              <a:t>вредно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0874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459649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Кто-то предпочитает </a:t>
            </a:r>
            <a:r>
              <a:rPr lang="ru-RU" sz="4000" b="1" spc="0" dirty="0"/>
              <a:t>более классические подходы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3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485895" y="230222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применили сквозную функциональность, и </a:t>
            </a:r>
            <a:r>
              <a:rPr lang="ru-RU" sz="4000" b="1" spc="0" dirty="0"/>
              <a:t>остались очень довольны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029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288F-43A4-BF92-DB92-776B27AB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844094"/>
            <a:ext cx="11833878" cy="3973801"/>
          </a:xfrm>
          <a:prstGeom prst="rect">
            <a:avLst/>
          </a:prstGeom>
        </p:spPr>
      </p:pic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3429000" y="1415469"/>
            <a:ext cx="89545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Есть ли тут проблема?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9733225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649869"/>
            <a:ext cx="6304611" cy="12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Надеюсь, попробуете и вы!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47458941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4" name="SBER_SPASIBO_LOGO_RUS_COL_RGB.png" descr="SBER_SPASIBO_LOGO_RUS_COL_RG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61303"/>
            <a:ext cx="6096000" cy="173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7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177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0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177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3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177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6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177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9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177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2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177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5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177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8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177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1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177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4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177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7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177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0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177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3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177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6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177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9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1774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2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1775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5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1775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8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1775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61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1775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6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237727" y="1415469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Transactional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на контроллере –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все исполняемые методы в сервисном слое объединены в одну долгую транзакцию, могут зависеть от </a:t>
            </a:r>
            <a:r>
              <a:rPr lang="en-US" sz="3600" b="1" dirty="0">
                <a:solidFill>
                  <a:schemeClr val="bg1"/>
                </a:solidFill>
                <a:latin typeface="Helvetica"/>
                <a:sym typeface="Helvetica"/>
              </a:rPr>
              <a:t>HTTP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сессии.</a:t>
            </a:r>
          </a:p>
        </p:txBody>
      </p:sp>
    </p:spTree>
    <p:extLst>
      <p:ext uri="{BB962C8B-B14F-4D97-AF65-F5344CB8AC3E}">
        <p14:creationId xmlns:p14="http://schemas.microsoft.com/office/powerpoint/2010/main" val="27888223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237727" y="1415469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Это приведет к заполнению пула соединений с БД и сильно ударит по производительности и может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полностью заблокировать приложение.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26940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18016</TotalTime>
  <Words>1052</Words>
  <Application>Microsoft Macintosh PowerPoint</Application>
  <PresentationFormat>Широкоэкранный</PresentationFormat>
  <Paragraphs>187</Paragraphs>
  <Slides>71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Helvetica</vt:lpstr>
      <vt:lpstr>Helvetica Neue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36</cp:revision>
  <dcterms:created xsi:type="dcterms:W3CDTF">2024-07-07T08:29:03Z</dcterms:created>
  <dcterms:modified xsi:type="dcterms:W3CDTF">2024-11-19T10:13:46Z</dcterms:modified>
</cp:coreProperties>
</file>